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969457"/>
            <a:ext cx="4286250" cy="14401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Generative Artificial Intelligence and Well Engineering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571500" y="2552495"/>
            <a:ext cx="428625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69" dirty="0">
                <a:solidFill>
                  <a:srgbClr val="00D9FF"/>
                </a:solidFill>
              </a:rPr>
              <a:t>Mapping the Frontier of Capability and Quantifying Value</a:t>
            </a:r>
            <a:endParaRPr lang="en-US" sz="1269" dirty="0"/>
          </a:p>
        </p:txBody>
      </p:sp>
      <p:sp>
        <p:nvSpPr>
          <p:cNvPr id="5" name="Text 2"/>
          <p:cNvSpPr/>
          <p:nvPr/>
        </p:nvSpPr>
        <p:spPr>
          <a:xfrm>
            <a:off x="571500" y="3475434"/>
            <a:ext cx="42862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Vitor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 – PhD Candidate, Petrobras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3681152"/>
            <a:ext cx="42862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Claudio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 – Postdoctoral Researcher, Petrobras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571500" y="3994026"/>
            <a:ext cx="4286250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00D9FF"/>
                </a:solidFill>
              </a:rPr>
              <a:t>Research Collaboration Proposal with University of Stavanger (UiS)</a:t>
            </a:r>
            <a:endParaRPr lang="en-US" sz="727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1636421"/>
            <a:ext cx="3571875" cy="1870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08" y="785813"/>
            <a:ext cx="2525483" cy="35718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857625" y="776548"/>
            <a:ext cx="4714875" cy="6686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Context: Petrobras and Leadership in O&amp;G</a:t>
            </a:r>
            <a:endParaRPr lang="en-US" sz="1808" dirty="0"/>
          </a:p>
        </p:txBody>
      </p:sp>
      <p:sp>
        <p:nvSpPr>
          <p:cNvPr id="5" name="Text 1"/>
          <p:cNvSpPr/>
          <p:nvPr/>
        </p:nvSpPr>
        <p:spPr>
          <a:xfrm>
            <a:off x="3857625" y="1730908"/>
            <a:ext cx="4714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Global Leadership in Deepwater</a:t>
            </a:r>
            <a:endParaRPr lang="en-US" sz="885" dirty="0"/>
          </a:p>
        </p:txBody>
      </p:sp>
      <p:sp>
        <p:nvSpPr>
          <p:cNvPr id="6" name="Text 2"/>
          <p:cNvSpPr/>
          <p:nvPr/>
        </p:nvSpPr>
        <p:spPr>
          <a:xfrm>
            <a:off x="3857625" y="1995227"/>
            <a:ext cx="4714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Petrobras is a world leader in exploration and production in highly complex environments, with consolidated expertise in offshore operations.</a:t>
            </a:r>
            <a:endParaRPr lang="en-US" sz="780" dirty="0"/>
          </a:p>
        </p:txBody>
      </p:sp>
      <p:sp>
        <p:nvSpPr>
          <p:cNvPr id="7" name="Text 3"/>
          <p:cNvSpPr/>
          <p:nvPr/>
        </p:nvSpPr>
        <p:spPr>
          <a:xfrm>
            <a:off x="3857625" y="2745321"/>
            <a:ext cx="4714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Critical Challenges in Well Construction</a:t>
            </a:r>
            <a:endParaRPr lang="en-US" sz="885" dirty="0"/>
          </a:p>
        </p:txBody>
      </p:sp>
      <p:sp>
        <p:nvSpPr>
          <p:cNvPr id="8" name="Text 4"/>
          <p:cNvSpPr/>
          <p:nvPr/>
        </p:nvSpPr>
        <p:spPr>
          <a:xfrm>
            <a:off x="3857625" y="3009640"/>
            <a:ext cx="4714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Well construction involves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massive knowledge management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, decision-making in safety-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critical environments, and strict regulatory compliance.</a:t>
            </a:r>
            <a:endParaRPr lang="en-US" sz="780" dirty="0"/>
          </a:p>
        </p:txBody>
      </p:sp>
      <p:sp>
        <p:nvSpPr>
          <p:cNvPr id="9" name="Text 5"/>
          <p:cNvSpPr/>
          <p:nvPr/>
        </p:nvSpPr>
        <p:spPr>
          <a:xfrm>
            <a:off x="3857625" y="3759733"/>
            <a:ext cx="4714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Generative AI as Strategic Vector</a:t>
            </a:r>
            <a:endParaRPr lang="en-US" sz="885" dirty="0"/>
          </a:p>
        </p:txBody>
      </p:sp>
      <p:sp>
        <p:nvSpPr>
          <p:cNvPr id="10" name="Text 6"/>
          <p:cNvSpPr/>
          <p:nvPr/>
        </p:nvSpPr>
        <p:spPr>
          <a:xfrm>
            <a:off x="3857625" y="4024052"/>
            <a:ext cx="4714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The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Cortex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– Petrobras's Generative AI platform – transforms corporate data into actionable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knowledge, amplifying human expertise and accelerating decision-making.</a:t>
            </a:r>
            <a:endParaRPr lang="en-US" sz="7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Project Claudio: Quantifying the Value of the Cortex Copilot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71500" y="1100138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Problem</a:t>
            </a:r>
            <a:endParaRPr lang="en-US" sz="885" dirty="0"/>
          </a:p>
        </p:txBody>
      </p:sp>
      <p:sp>
        <p:nvSpPr>
          <p:cNvPr id="5" name="Text 2"/>
          <p:cNvSpPr/>
          <p:nvPr/>
        </p:nvSpPr>
        <p:spPr>
          <a:xfrm>
            <a:off x="571500" y="1350169"/>
            <a:ext cx="7858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Lack of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robust empirical evidence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on the real benefits of AI copilots in critical industrial environments. Key questions remain unanswered: How do these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systems affect productivity, decision quality, and safety?</a:t>
            </a:r>
            <a:endParaRPr lang="en-US" sz="780" dirty="0"/>
          </a:p>
        </p:txBody>
      </p:sp>
      <p:sp>
        <p:nvSpPr>
          <p:cNvPr id="6" name="Text 3"/>
          <p:cNvSpPr/>
          <p:nvPr/>
        </p:nvSpPr>
        <p:spPr>
          <a:xfrm>
            <a:off x="571500" y="1935956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Objective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571500" y="2185988"/>
            <a:ext cx="7858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Conduct an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in vivo comparative study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to quantify the benefits, mechanisms, and risks of Cortex in Well Engineering, generating field evidence to guide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large-scale deployment.</a:t>
            </a:r>
            <a:endParaRPr lang="en-US" sz="780" dirty="0"/>
          </a:p>
        </p:txBody>
      </p:sp>
      <p:sp>
        <p:nvSpPr>
          <p:cNvPr id="8" name="Text 5"/>
          <p:cNvSpPr/>
          <p:nvPr/>
        </p:nvSpPr>
        <p:spPr>
          <a:xfrm>
            <a:off x="571500" y="2771775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Methodology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571500" y="3021806"/>
            <a:ext cx="7858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Comparative Outcomes Study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comparing intensive Cortex users with control group (users from other areas). Data collection through: system usage,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surveys, qualitative interviews, and process indicators.</a:t>
            </a:r>
            <a:endParaRPr lang="en-US" sz="734" dirty="0"/>
          </a:p>
        </p:txBody>
      </p:sp>
      <p:sp>
        <p:nvSpPr>
          <p:cNvPr id="10" name="Text 7"/>
          <p:cNvSpPr/>
          <p:nvPr/>
        </p:nvSpPr>
        <p:spPr>
          <a:xfrm>
            <a:off x="571500" y="3421856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Time Saved</a:t>
            </a:r>
            <a:endParaRPr lang="en-US" sz="683" dirty="0"/>
          </a:p>
        </p:txBody>
      </p:sp>
      <p:sp>
        <p:nvSpPr>
          <p:cNvPr id="11" name="Text 8"/>
          <p:cNvSpPr/>
          <p:nvPr/>
        </p:nvSpPr>
        <p:spPr>
          <a:xfrm>
            <a:off x="571500" y="3583288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Information retrieval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333759" y="3421856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Decision Quality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3333759" y="3583288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Confidence and traceability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6096019" y="3421856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Safety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6096019" y="3583288"/>
            <a:ext cx="247650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Access to alerts and compliance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571500" y="3966177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Contribution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571500" y="4216208"/>
            <a:ext cx="78581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Provides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rigorous evidence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on what AI copilots deliver in production, identifying success mechanisms and guiding future implementations in O&amp;G.</a:t>
            </a:r>
            <a:endParaRPr lang="en-US" sz="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63734"/>
            <a:ext cx="2714625" cy="28159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643313" y="901536"/>
            <a:ext cx="4929188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Project Vitor: Mapping the Jagged Frontier</a:t>
            </a:r>
            <a:endParaRPr lang="en-US" sz="1602" dirty="0"/>
          </a:p>
        </p:txBody>
      </p:sp>
      <p:sp>
        <p:nvSpPr>
          <p:cNvPr id="5" name="Text 1"/>
          <p:cNvSpPr/>
          <p:nvPr/>
        </p:nvSpPr>
        <p:spPr>
          <a:xfrm>
            <a:off x="3643313" y="1413011"/>
            <a:ext cx="4929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Problem</a:t>
            </a:r>
            <a:endParaRPr lang="en-US" sz="784" dirty="0"/>
          </a:p>
        </p:txBody>
      </p:sp>
      <p:sp>
        <p:nvSpPr>
          <p:cNvPr id="6" name="Text 2"/>
          <p:cNvSpPr/>
          <p:nvPr/>
        </p:nvSpPr>
        <p:spPr>
          <a:xfrm>
            <a:off x="3643313" y="1627324"/>
            <a:ext cx="49291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LLM Agent performance is irregular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– alternating between peaks of success and valleys of unexpected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failure – in complex Well Engineering tasks. We don't know which tasks are safe for automation.</a:t>
            </a:r>
            <a:endParaRPr lang="en-US" sz="683" dirty="0"/>
          </a:p>
        </p:txBody>
      </p:sp>
      <p:sp>
        <p:nvSpPr>
          <p:cNvPr id="7" name="Text 3"/>
          <p:cNvSpPr/>
          <p:nvPr/>
        </p:nvSpPr>
        <p:spPr>
          <a:xfrm>
            <a:off x="3643313" y="2141674"/>
            <a:ext cx="4929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Objective</a:t>
            </a:r>
            <a:endParaRPr lang="en-US" sz="784" dirty="0"/>
          </a:p>
        </p:txBody>
      </p:sp>
      <p:sp>
        <p:nvSpPr>
          <p:cNvPr id="8" name="Text 4"/>
          <p:cNvSpPr/>
          <p:nvPr/>
        </p:nvSpPr>
        <p:spPr>
          <a:xfrm>
            <a:off x="3643313" y="2355986"/>
            <a:ext cx="49291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Map and characterize the </a:t>
            </a:r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Jagged Frontier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of autonomous agent capability, identifying factors that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determine success and failure in planning and execution tasks.</a:t>
            </a:r>
            <a:endParaRPr lang="en-US" sz="727" dirty="0"/>
          </a:p>
        </p:txBody>
      </p:sp>
      <p:sp>
        <p:nvSpPr>
          <p:cNvPr id="9" name="Text 5"/>
          <p:cNvSpPr/>
          <p:nvPr/>
        </p:nvSpPr>
        <p:spPr>
          <a:xfrm>
            <a:off x="3643313" y="2870336"/>
            <a:ext cx="4929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Methodology</a:t>
            </a:r>
            <a:endParaRPr lang="en-US" sz="784" dirty="0"/>
          </a:p>
        </p:txBody>
      </p:sp>
      <p:sp>
        <p:nvSpPr>
          <p:cNvPr id="10" name="Text 6"/>
          <p:cNvSpPr/>
          <p:nvPr/>
        </p:nvSpPr>
        <p:spPr>
          <a:xfrm>
            <a:off x="3643313" y="3084649"/>
            <a:ext cx="49291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Experimental research: (1) Taxonomy of representative tasks; (2) Experimental benchmark (sandbox) with simulated tools; (3) Systematic evaluation of different agent architectures (RAG, ReAct, etc.).</a:t>
            </a:r>
            <a:endParaRPr lang="en-US" sz="727" dirty="0"/>
          </a:p>
        </p:txBody>
      </p:sp>
      <p:sp>
        <p:nvSpPr>
          <p:cNvPr id="11" name="Text 7"/>
          <p:cNvSpPr/>
          <p:nvPr/>
        </p:nvSpPr>
        <p:spPr>
          <a:xfrm>
            <a:off x="3643313" y="3598999"/>
            <a:ext cx="4929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Contribution</a:t>
            </a:r>
            <a:endParaRPr lang="en-US" sz="784" dirty="0"/>
          </a:p>
        </p:txBody>
      </p:sp>
      <p:sp>
        <p:nvSpPr>
          <p:cNvPr id="12" name="Text 8"/>
          <p:cNvSpPr/>
          <p:nvPr/>
        </p:nvSpPr>
        <p:spPr>
          <a:xfrm>
            <a:off x="3643313" y="3813311"/>
            <a:ext cx="49291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Decision framework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for safe deployment, indicating which tasks are in "peaks" (safe for automation) and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which are in "valleys" (require human supervision).</a:t>
            </a:r>
            <a:endParaRPr lang="en-US" sz="68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48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Synergy: From Copilot to Autonomous Agent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92931" y="1135856"/>
            <a:ext cx="37290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spc="1" kern="0" dirty="0">
                <a:solidFill>
                  <a:srgbClr val="00D9FF"/>
                </a:solidFill>
              </a:rPr>
              <a:t>Project Claudio (Postdoc)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592931" y="1493044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Focus</a:t>
            </a:r>
            <a:endParaRPr lang="en-US" sz="634" dirty="0"/>
          </a:p>
        </p:txBody>
      </p:sp>
      <p:sp>
        <p:nvSpPr>
          <p:cNvPr id="6" name="Text 3"/>
          <p:cNvSpPr/>
          <p:nvPr/>
        </p:nvSpPr>
        <p:spPr>
          <a:xfrm>
            <a:off x="592931" y="1675209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Value Quantification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– Real benefits in production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592931" y="1953816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Technology</a:t>
            </a:r>
            <a:endParaRPr lang="en-US" sz="634" dirty="0"/>
          </a:p>
        </p:txBody>
      </p:sp>
      <p:sp>
        <p:nvSpPr>
          <p:cNvPr id="8" name="Text 5"/>
          <p:cNvSpPr/>
          <p:nvPr/>
        </p:nvSpPr>
        <p:spPr>
          <a:xfrm>
            <a:off x="592931" y="2135981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Copilot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(Human Assistance)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592931" y="2414588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Domain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592931" y="2596753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Cortex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(Production Platform)</a:t>
            </a:r>
            <a:endParaRPr lang="en-US" sz="683" dirty="0"/>
          </a:p>
        </p:txBody>
      </p:sp>
      <p:sp>
        <p:nvSpPr>
          <p:cNvPr id="11" name="Text 8"/>
          <p:cNvSpPr/>
          <p:nvPr/>
        </p:nvSpPr>
        <p:spPr>
          <a:xfrm>
            <a:off x="592931" y="2875359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Central Question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592931" y="3057525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What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does the Copilot deliver?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4843463" y="1135856"/>
            <a:ext cx="37290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spc="1" kern="0" dirty="0">
                <a:solidFill>
                  <a:srgbClr val="FF6B35"/>
                </a:solidFill>
              </a:rPr>
              <a:t>Project Vitor (PhD)</a:t>
            </a:r>
            <a:endParaRPr lang="en-US" sz="987" dirty="0"/>
          </a:p>
        </p:txBody>
      </p:sp>
      <p:sp>
        <p:nvSpPr>
          <p:cNvPr id="14" name="Text 11"/>
          <p:cNvSpPr/>
          <p:nvPr/>
        </p:nvSpPr>
        <p:spPr>
          <a:xfrm>
            <a:off x="4843463" y="1493044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Focus</a:t>
            </a:r>
            <a:endParaRPr lang="en-US" sz="634" dirty="0"/>
          </a:p>
        </p:txBody>
      </p:sp>
      <p:sp>
        <p:nvSpPr>
          <p:cNvPr id="15" name="Text 12"/>
          <p:cNvSpPr/>
          <p:nvPr/>
        </p:nvSpPr>
        <p:spPr>
          <a:xfrm>
            <a:off x="4843463" y="1675209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Capability Mapping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– Limits and failures</a:t>
            </a:r>
            <a:endParaRPr lang="en-US" sz="683" dirty="0"/>
          </a:p>
        </p:txBody>
      </p:sp>
      <p:sp>
        <p:nvSpPr>
          <p:cNvPr id="16" name="Text 13"/>
          <p:cNvSpPr/>
          <p:nvPr/>
        </p:nvSpPr>
        <p:spPr>
          <a:xfrm>
            <a:off x="4843463" y="1953816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Technology</a:t>
            </a:r>
            <a:endParaRPr lang="en-US" sz="634" dirty="0"/>
          </a:p>
        </p:txBody>
      </p:sp>
      <p:sp>
        <p:nvSpPr>
          <p:cNvPr id="17" name="Text 14"/>
          <p:cNvSpPr/>
          <p:nvPr/>
        </p:nvSpPr>
        <p:spPr>
          <a:xfrm>
            <a:off x="4843463" y="2135981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Autonomous Agent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(Automation)</a:t>
            </a:r>
            <a:endParaRPr lang="en-US" sz="683" dirty="0"/>
          </a:p>
        </p:txBody>
      </p:sp>
      <p:sp>
        <p:nvSpPr>
          <p:cNvPr id="18" name="Text 15"/>
          <p:cNvSpPr/>
          <p:nvPr/>
        </p:nvSpPr>
        <p:spPr>
          <a:xfrm>
            <a:off x="4843463" y="2414588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Domain</a:t>
            </a:r>
            <a:endParaRPr lang="en-US" sz="634" dirty="0"/>
          </a:p>
        </p:txBody>
      </p:sp>
      <p:sp>
        <p:nvSpPr>
          <p:cNvPr id="19" name="Text 16"/>
          <p:cNvSpPr/>
          <p:nvPr/>
        </p:nvSpPr>
        <p:spPr>
          <a:xfrm>
            <a:off x="4843463" y="2596753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Benchmark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(Experimental Sandbox)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4843463" y="2875359"/>
            <a:ext cx="3729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Central Question</a:t>
            </a:r>
            <a:endParaRPr lang="en-US" sz="634" dirty="0"/>
          </a:p>
        </p:txBody>
      </p:sp>
      <p:sp>
        <p:nvSpPr>
          <p:cNvPr id="21" name="Text 18"/>
          <p:cNvSpPr/>
          <p:nvPr/>
        </p:nvSpPr>
        <p:spPr>
          <a:xfrm>
            <a:off x="4843463" y="3057525"/>
            <a:ext cx="3729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Where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does the Agent fail?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428625" y="3993356"/>
            <a:ext cx="8286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Strategic Complementarity</a:t>
            </a:r>
            <a:endParaRPr lang="en-US" sz="885" dirty="0"/>
          </a:p>
        </p:txBody>
      </p:sp>
      <p:sp>
        <p:nvSpPr>
          <p:cNvPr id="23" name="Text 20"/>
          <p:cNvSpPr/>
          <p:nvPr/>
        </p:nvSpPr>
        <p:spPr>
          <a:xfrm>
            <a:off x="428625" y="4293394"/>
            <a:ext cx="8286750" cy="16000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Claudio validates the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current value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of AI (Cortex Copilot in production) and identifies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success mechanisms</a:t>
            </a:r>
            <a:endParaRPr lang="en-US" sz="727" dirty="0"/>
          </a:p>
        </p:txBody>
      </p:sp>
      <p:sp>
        <p:nvSpPr>
          <p:cNvPr id="24" name="Text 21"/>
          <p:cNvSpPr/>
          <p:nvPr/>
        </p:nvSpPr>
        <p:spPr>
          <a:xfrm>
            <a:off x="428625" y="4539128"/>
            <a:ext cx="8286750" cy="16000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Vitor defines the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future limit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of AI (Safe Autonomous Agent) and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failure factors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, ensuring safe transition to automation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428625" y="4784861"/>
            <a:ext cx="8286750" cy="16000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Both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address LLM/RAG in Well Engineering with focus on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safety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and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corporate knowledge</a:t>
            </a:r>
            <a:endParaRPr lang="en-US" sz="683" dirty="0"/>
          </a:p>
        </p:txBody>
      </p:sp>
      <p:sp>
        <p:nvSpPr>
          <p:cNvPr id="26" name="Text 23"/>
          <p:cNvSpPr/>
          <p:nvPr/>
        </p:nvSpPr>
        <p:spPr>
          <a:xfrm>
            <a:off x="428625" y="4293394"/>
            <a:ext cx="100013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→</a:t>
            </a:r>
            <a:endParaRPr lang="en-US" sz="683" dirty="0"/>
          </a:p>
        </p:txBody>
      </p:sp>
      <p:sp>
        <p:nvSpPr>
          <p:cNvPr id="27" name="Text 24"/>
          <p:cNvSpPr/>
          <p:nvPr/>
        </p:nvSpPr>
        <p:spPr>
          <a:xfrm>
            <a:off x="428625" y="4539128"/>
            <a:ext cx="100013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→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428625" y="4784861"/>
            <a:ext cx="100013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→</a:t>
            </a:r>
            <a:endParaRPr lang="en-US" sz="68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Collaboration Proposal: Leveraging UiS Expertise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71500" y="1064419"/>
            <a:ext cx="50720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0D9FF"/>
                </a:solidFill>
              </a:rPr>
              <a:t>How UiS Can Contribute</a:t>
            </a:r>
            <a:endParaRPr lang="en-US" sz="784" dirty="0"/>
          </a:p>
        </p:txBody>
      </p:sp>
      <p:sp>
        <p:nvSpPr>
          <p:cNvPr id="5" name="Text 2"/>
          <p:cNvSpPr/>
          <p:nvPr/>
        </p:nvSpPr>
        <p:spPr>
          <a:xfrm>
            <a:off x="707231" y="1378744"/>
            <a:ext cx="493633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1. Domain Validation</a:t>
            </a:r>
            <a:endParaRPr lang="en-US" sz="734" dirty="0"/>
          </a:p>
        </p:txBody>
      </p:sp>
      <p:sp>
        <p:nvSpPr>
          <p:cNvPr id="6" name="Text 3"/>
          <p:cNvSpPr/>
          <p:nvPr/>
        </p:nvSpPr>
        <p:spPr>
          <a:xfrm>
            <a:off x="707231" y="1582341"/>
            <a:ext cx="493633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Well Engineering expertise to validate Vitor's Task Taxonomy and success criteria (Claudio/Vitor), ensuring industrial relevance.</a:t>
            </a:r>
            <a:endParaRPr lang="en-US" sz="727" dirty="0"/>
          </a:p>
        </p:txBody>
      </p:sp>
      <p:sp>
        <p:nvSpPr>
          <p:cNvPr id="7" name="Text 4"/>
          <p:cNvSpPr/>
          <p:nvPr/>
        </p:nvSpPr>
        <p:spPr>
          <a:xfrm>
            <a:off x="707231" y="2010966"/>
            <a:ext cx="493633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2. Access to Data and Case Studies</a:t>
            </a:r>
            <a:endParaRPr lang="en-US" sz="734" dirty="0"/>
          </a:p>
        </p:txBody>
      </p:sp>
      <p:sp>
        <p:nvSpPr>
          <p:cNvPr id="8" name="Text 5"/>
          <p:cNvSpPr/>
          <p:nvPr/>
        </p:nvSpPr>
        <p:spPr>
          <a:xfrm>
            <a:off x="707231" y="2214563"/>
            <a:ext cx="493633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Possible access to Norwegian O&amp;G data or scenarios to expand the generalization of findings beyond Petrobras context.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707231" y="2643188"/>
            <a:ext cx="493633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3. Methodological Review</a:t>
            </a:r>
            <a:endParaRPr lang="en-US" sz="734" dirty="0"/>
          </a:p>
        </p:txBody>
      </p:sp>
      <p:sp>
        <p:nvSpPr>
          <p:cNvPr id="10" name="Text 7"/>
          <p:cNvSpPr/>
          <p:nvPr/>
        </p:nvSpPr>
        <p:spPr>
          <a:xfrm>
            <a:off x="707231" y="2846784"/>
            <a:ext cx="493633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Collaboration in defining </a:t>
            </a:r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ground truth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and blind evaluation (SMEs) of Vitor's benchmark results,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strengthening scientific rigor.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707231" y="3275409"/>
            <a:ext cx="493633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4. Joint Publications</a:t>
            </a:r>
            <a:endParaRPr lang="en-US" sz="734" dirty="0"/>
          </a:p>
        </p:txBody>
      </p:sp>
      <p:sp>
        <p:nvSpPr>
          <p:cNvPr id="12" name="Text 9"/>
          <p:cNvSpPr/>
          <p:nvPr/>
        </p:nvSpPr>
        <p:spPr>
          <a:xfrm>
            <a:off x="707231" y="3479006"/>
            <a:ext cx="493633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High-impact articles combining industrial application (Petrobras) and cutting-edge academic research (UiS), amplifying scientific visibility.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6072188" y="1185863"/>
            <a:ext cx="2500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0D9FF"/>
                </a:solidFill>
              </a:rPr>
              <a:t>Mutual Benefits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6207919" y="1500188"/>
            <a:ext cx="2364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For Petrobras: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6207919" y="1678781"/>
            <a:ext cx="21743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Rigorous academic validation, access to global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6207919" y="1828800"/>
            <a:ext cx="19253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O&amp;G expertise, high-impact publications.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6207919" y="2078831"/>
            <a:ext cx="2364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For UiS:</a:t>
            </a:r>
            <a:endParaRPr lang="en-US" sz="683" dirty="0"/>
          </a:p>
        </p:txBody>
      </p:sp>
      <p:sp>
        <p:nvSpPr>
          <p:cNvPr id="18" name="Text 15"/>
          <p:cNvSpPr/>
          <p:nvPr/>
        </p:nvSpPr>
        <p:spPr>
          <a:xfrm>
            <a:off x="6207919" y="2257425"/>
            <a:ext cx="21171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Access to real industrial data, opportunity for</a:t>
            </a:r>
            <a:endParaRPr lang="en-US" sz="727" dirty="0"/>
          </a:p>
        </p:txBody>
      </p:sp>
      <p:sp>
        <p:nvSpPr>
          <p:cNvPr id="19" name="Text 16"/>
          <p:cNvSpPr/>
          <p:nvPr/>
        </p:nvSpPr>
        <p:spPr>
          <a:xfrm>
            <a:off x="6207919" y="2407444"/>
            <a:ext cx="224849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applied AI research, visibility in O&amp;G innovation.</a:t>
            </a:r>
            <a:endParaRPr lang="en-US" sz="727" dirty="0"/>
          </a:p>
        </p:txBody>
      </p:sp>
      <p:sp>
        <p:nvSpPr>
          <p:cNvPr id="20" name="Text 17"/>
          <p:cNvSpPr/>
          <p:nvPr/>
        </p:nvSpPr>
        <p:spPr>
          <a:xfrm>
            <a:off x="6207919" y="2657475"/>
            <a:ext cx="2364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For Both: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6207919" y="2836069"/>
            <a:ext cx="22880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Advancement of knowledge in Generative AI and</a:t>
            </a:r>
            <a:endParaRPr lang="en-US" sz="727" dirty="0"/>
          </a:p>
        </p:txBody>
      </p:sp>
      <p:sp>
        <p:nvSpPr>
          <p:cNvPr id="22" name="Text 19"/>
          <p:cNvSpPr/>
          <p:nvPr/>
        </p:nvSpPr>
        <p:spPr>
          <a:xfrm>
            <a:off x="6207919" y="2986088"/>
            <a:ext cx="19767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Well Engineering, establishment of lasting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6207919" y="3136106"/>
            <a:ext cx="10116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strategic partnership.</a:t>
            </a:r>
            <a:endParaRPr lang="en-US" sz="7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Conclusion and Next Steps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71500" y="1135856"/>
            <a:ext cx="352544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Summary of Proposal</a:t>
            </a:r>
            <a:endParaRPr lang="en-US" sz="885" dirty="0"/>
          </a:p>
        </p:txBody>
      </p:sp>
      <p:sp>
        <p:nvSpPr>
          <p:cNvPr id="5" name="Text 2"/>
          <p:cNvSpPr/>
          <p:nvPr/>
        </p:nvSpPr>
        <p:spPr>
          <a:xfrm>
            <a:off x="571500" y="1507331"/>
            <a:ext cx="35254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1. Cutting-Edge Research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571500" y="1693069"/>
            <a:ext cx="35254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Generative AI applied to a critical and high-impact domain: Well Engineering in O&amp;G, with focus on operational safety and efficiency.</a:t>
            </a:r>
            <a:endParaRPr lang="en-US" sz="78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35254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2. Complementary Projects</a:t>
            </a:r>
            <a:endParaRPr lang="en-US" sz="683" dirty="0"/>
          </a:p>
        </p:txBody>
      </p:sp>
      <p:sp>
        <p:nvSpPr>
          <p:cNvPr id="8" name="Text 5"/>
          <p:cNvSpPr/>
          <p:nvPr/>
        </p:nvSpPr>
        <p:spPr>
          <a:xfrm>
            <a:off x="571500" y="2514600"/>
            <a:ext cx="35254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Claudio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quantifies current value (Copilot in production);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Vitor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 maps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future limits (Safe autonomous agent).</a:t>
            </a:r>
            <a:endParaRPr lang="en-US" sz="734" dirty="0"/>
          </a:p>
        </p:txBody>
      </p:sp>
      <p:sp>
        <p:nvSpPr>
          <p:cNvPr id="9" name="Text 6"/>
          <p:cNvSpPr/>
          <p:nvPr/>
        </p:nvSpPr>
        <p:spPr>
          <a:xfrm>
            <a:off x="571500" y="3150394"/>
            <a:ext cx="35254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3. Strategic Impact</a:t>
            </a:r>
            <a:endParaRPr lang="en-US" sz="683" dirty="0"/>
          </a:p>
        </p:txBody>
      </p:sp>
      <p:sp>
        <p:nvSpPr>
          <p:cNvPr id="10" name="Text 7"/>
          <p:cNvSpPr/>
          <p:nvPr/>
        </p:nvSpPr>
        <p:spPr>
          <a:xfrm>
            <a:off x="571500" y="3336131"/>
            <a:ext cx="35254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Results will guide safe and effective AI deployment in O&amp;G, with immediate applicability at Petrobras and across the sector.</a:t>
            </a:r>
            <a:endParaRPr lang="en-US" sz="780" dirty="0"/>
          </a:p>
        </p:txBody>
      </p:sp>
      <p:sp>
        <p:nvSpPr>
          <p:cNvPr id="11" name="Text 8"/>
          <p:cNvSpPr/>
          <p:nvPr/>
        </p:nvSpPr>
        <p:spPr>
          <a:xfrm>
            <a:off x="4832747" y="1350169"/>
            <a:ext cx="35254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spc="1" kern="0" dirty="0">
                <a:solidFill>
                  <a:srgbClr val="FF6B35"/>
                </a:solidFill>
              </a:rPr>
              <a:t>Call to Action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4832747" y="1707356"/>
            <a:ext cx="352544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How can we formalize a collaboration between Petrobras and UiS?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4832747" y="2271713"/>
            <a:ext cx="3525441" cy="180017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Follow-up meeting to detail the collaboration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4832747" y="2537454"/>
            <a:ext cx="3525441" cy="180017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Co-supervision of researchers (UiS + Petrobras)</a:t>
            </a:r>
            <a:endParaRPr lang="en-US" sz="727" dirty="0"/>
          </a:p>
        </p:txBody>
      </p:sp>
      <p:sp>
        <p:nvSpPr>
          <p:cNvPr id="15" name="Text 12"/>
          <p:cNvSpPr/>
          <p:nvPr/>
        </p:nvSpPr>
        <p:spPr>
          <a:xfrm>
            <a:off x="4832747" y="2803196"/>
            <a:ext cx="3525441" cy="180017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Exchange of data, methodology and expertise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4832747" y="3068938"/>
            <a:ext cx="3525441" cy="180017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Co-authorship in high-impact publications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4832747" y="3334680"/>
            <a:ext cx="3525441" cy="180017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Possible formal research agreement (MOU)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4832747" y="2271713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→</a:t>
            </a:r>
            <a:endParaRPr lang="en-US" sz="683" dirty="0"/>
          </a:p>
        </p:txBody>
      </p:sp>
      <p:sp>
        <p:nvSpPr>
          <p:cNvPr id="19" name="Text 16"/>
          <p:cNvSpPr/>
          <p:nvPr/>
        </p:nvSpPr>
        <p:spPr>
          <a:xfrm>
            <a:off x="4832747" y="2537454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→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4832747" y="2803196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→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4832747" y="3068938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→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4832747" y="3334680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→</a:t>
            </a:r>
            <a:endParaRPr lang="en-US" sz="68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825159"/>
            <a:ext cx="4857750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Thank You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1659527"/>
            <a:ext cx="3571875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We thank </a:t>
            </a:r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Professor Antorweep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 and the representatives of the </a:t>
            </a:r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University of Stavanger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 for their attention. We hope this 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presentation has demonstrated the relevance and potential for 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F1F5"/>
                </a:solidFill>
              </a:rPr>
              <a:t>collaboration between our institutions.</a:t>
            </a:r>
            <a:endParaRPr lang="en-US" sz="834" dirty="0"/>
          </a:p>
        </p:txBody>
      </p:sp>
      <p:sp>
        <p:nvSpPr>
          <p:cNvPr id="5" name="Text 2"/>
          <p:cNvSpPr/>
          <p:nvPr/>
        </p:nvSpPr>
        <p:spPr>
          <a:xfrm>
            <a:off x="571500" y="3068185"/>
            <a:ext cx="4857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0D9FF"/>
                </a:solidFill>
              </a:rPr>
              <a:t>Contact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3416443"/>
            <a:ext cx="24690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Vitor</a:t>
            </a:r>
            <a:endParaRPr lang="en-US" sz="734" dirty="0"/>
          </a:p>
        </p:txBody>
      </p:sp>
      <p:sp>
        <p:nvSpPr>
          <p:cNvPr id="7" name="Text 4"/>
          <p:cNvSpPr/>
          <p:nvPr/>
        </p:nvSpPr>
        <p:spPr>
          <a:xfrm>
            <a:off x="571500" y="3596822"/>
            <a:ext cx="48577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27" dirty="0">
                <a:solidFill>
                  <a:srgbClr val="00D9FF"/>
                </a:solidFill>
              </a:rPr>
              <a:t>PhD Candidate, Petrobras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571500" y="3937936"/>
            <a:ext cx="38685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Claudio</a:t>
            </a:r>
            <a:endParaRPr lang="en-US" sz="734" dirty="0"/>
          </a:p>
        </p:txBody>
      </p:sp>
      <p:sp>
        <p:nvSpPr>
          <p:cNvPr id="9" name="Text 6"/>
          <p:cNvSpPr/>
          <p:nvPr/>
        </p:nvSpPr>
        <p:spPr>
          <a:xfrm>
            <a:off x="571500" y="4118316"/>
            <a:ext cx="48577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27" dirty="0">
                <a:solidFill>
                  <a:srgbClr val="00D9FF"/>
                </a:solidFill>
              </a:rPr>
              <a:t>Postdoctoral Researcher, Petrobras</a:t>
            </a:r>
            <a:endParaRPr lang="en-US" sz="727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828716"/>
            <a:ext cx="2714625" cy="14860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2025-11-25T21:57:23Z</dcterms:created>
  <dcterms:modified xsi:type="dcterms:W3CDTF">2025-11-25T21:57:23Z</dcterms:modified>
</cp:coreProperties>
</file>